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69" r:id="rId3"/>
    <p:sldId id="271" r:id="rId4"/>
    <p:sldId id="295" r:id="rId5"/>
    <p:sldId id="294" r:id="rId6"/>
    <p:sldId id="323" r:id="rId7"/>
    <p:sldId id="330" r:id="rId8"/>
    <p:sldId id="331" r:id="rId9"/>
    <p:sldId id="332" r:id="rId10"/>
    <p:sldId id="333" r:id="rId11"/>
    <p:sldId id="327" r:id="rId12"/>
    <p:sldId id="328" r:id="rId13"/>
    <p:sldId id="329" r:id="rId14"/>
    <p:sldId id="325" r:id="rId15"/>
    <p:sldId id="318" r:id="rId16"/>
    <p:sldId id="326" r:id="rId17"/>
    <p:sldId id="317" r:id="rId18"/>
    <p:sldId id="272" r:id="rId19"/>
    <p:sldId id="277" r:id="rId20"/>
    <p:sldId id="300" r:id="rId21"/>
    <p:sldId id="278" r:id="rId22"/>
    <p:sldId id="281" r:id="rId23"/>
    <p:sldId id="303" r:id="rId24"/>
    <p:sldId id="282" r:id="rId25"/>
    <p:sldId id="296" r:id="rId26"/>
    <p:sldId id="306" r:id="rId27"/>
    <p:sldId id="285" r:id="rId28"/>
    <p:sldId id="297" r:id="rId29"/>
    <p:sldId id="309" r:id="rId30"/>
    <p:sldId id="288" r:id="rId31"/>
    <p:sldId id="298" r:id="rId32"/>
    <p:sldId id="312" r:id="rId33"/>
    <p:sldId id="291" r:id="rId34"/>
    <p:sldId id="274" r:id="rId35"/>
    <p:sldId id="324" r:id="rId36"/>
    <p:sldId id="257" r:id="rId37"/>
    <p:sldId id="258" r:id="rId38"/>
    <p:sldId id="33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EE2F59F-FE36-004B-B02A-9BDB23B1706F}">
          <p14:sldIdLst>
            <p14:sldId id="256"/>
            <p14:sldId id="269"/>
          </p14:sldIdLst>
        </p14:section>
        <p14:section name="Setup Guide" id="{9166EF89-2245-734D-8F3D-BE8D49B6E17D}">
          <p14:sldIdLst>
            <p14:sldId id="271"/>
          </p14:sldIdLst>
        </p14:section>
        <p14:section name="GUI Overview" id="{F9D68231-D153-0F48-B3D8-C596B0411889}">
          <p14:sldIdLst>
            <p14:sldId id="295"/>
            <p14:sldId id="294"/>
            <p14:sldId id="323"/>
            <p14:sldId id="330"/>
            <p14:sldId id="331"/>
            <p14:sldId id="332"/>
            <p14:sldId id="333"/>
            <p14:sldId id="327"/>
            <p14:sldId id="328"/>
            <p14:sldId id="329"/>
            <p14:sldId id="325"/>
            <p14:sldId id="318"/>
            <p14:sldId id="326"/>
            <p14:sldId id="317"/>
          </p14:sldIdLst>
        </p14:section>
        <p14:section name="Examples" id="{85A426C0-AFBD-574E-A28C-2988A13DF9D6}">
          <p14:sldIdLst>
            <p14:sldId id="272"/>
            <p14:sldId id="277"/>
            <p14:sldId id="300"/>
            <p14:sldId id="278"/>
            <p14:sldId id="281"/>
            <p14:sldId id="303"/>
            <p14:sldId id="282"/>
            <p14:sldId id="296"/>
            <p14:sldId id="306"/>
            <p14:sldId id="285"/>
            <p14:sldId id="297"/>
            <p14:sldId id="309"/>
            <p14:sldId id="288"/>
            <p14:sldId id="298"/>
            <p14:sldId id="312"/>
          </p14:sldIdLst>
        </p14:section>
        <p14:section name="Untitled Section" id="{5EFCA665-889A-FD4C-813E-89E100F49498}">
          <p14:sldIdLst/>
        </p14:section>
        <p14:section name="Exports and Output" id="{DA29D9C9-EEE2-514A-A48B-A3C4F04F58DF}">
          <p14:sldIdLst>
            <p14:sldId id="291"/>
            <p14:sldId id="274"/>
            <p14:sldId id="324"/>
          </p14:sldIdLst>
        </p14:section>
        <p14:section name="Usage Notes" id="{4661190D-7210-D14B-BBEC-5A0A84E01D19}">
          <p14:sldIdLst>
            <p14:sldId id="257"/>
            <p14:sldId id="258"/>
            <p14:sldId id="33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95" autoAdjust="0"/>
    <p:restoredTop sz="94654"/>
  </p:normalViewPr>
  <p:slideViewPr>
    <p:cSldViewPr snapToGrid="0" showGuides="1">
      <p:cViewPr varScale="1">
        <p:scale>
          <a:sx n="81" d="100"/>
          <a:sy n="81" d="100"/>
        </p:scale>
        <p:origin x="45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9652ED-156B-3C49-A5C2-7B25CDC67923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20F58-52C2-0A46-AEFE-BFEC0007E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65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BB4E23-5291-4B0D-A2BA-FAF334DF1F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63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3A94F-42E6-0F0F-55FC-3E0D766C8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DBB56C-770A-46D5-2ED5-9FD0A1B72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F2B8D-28B8-895B-980F-768E71336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5D574-0BC9-ECD7-767C-CCBBAF6F5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6D5F9-24E1-E9DB-55AD-49C8D2E6D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448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E24E0-614F-B27E-502E-C217DAA8C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EA0ECC-74EC-EC68-BB07-90D21E973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870B5-6C27-186F-BF19-057910CB0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C44AD-781E-4760-A004-B23B9E88F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5F59C-9F49-0671-42E7-071D96E7C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4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5DCB00-B689-9592-8C0C-1719C3F773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E0D8CC-6B57-5EE3-8949-8B427E46B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181D-26A2-18E5-2349-8D22FCDF1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200A6-1DEE-3008-4896-4253E2DC5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DFECA-67BB-BE1F-341E-CFECC0C8D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3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4B3CC-F731-D387-63A0-DDCEB18B4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C9759-5F4A-A821-CBC7-79CFBDF3F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6C1EE-3AC5-3BC9-2D89-D9613A2FB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87644-1FA5-F02D-C89D-FD01850A2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E7C42-DB49-FACC-24DB-D5E0784E5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941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8AE27-E3AC-3F3E-DEB6-7C6E44C1A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14177-22B3-8AE9-7931-AE7F8CFB0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5637F-D28A-FF65-32AB-499DAD2F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DA045-7CE2-6EA8-18B9-AA47D0C9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10C77-C628-AC1B-521C-5FB00E378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227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46365-3DCD-B7E3-A0D9-F9D88625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6B0D8-FD61-1204-BE45-B56B12162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E542D3-624E-0091-E871-B04332B10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540313-B88E-5D62-CE77-376A4A67C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693F7C-F15D-5A1C-5792-9665AFB92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FD5ED-242D-86BB-9AC9-5580DC240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02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B4859-11E3-A530-1AA4-7F1D22A64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93CFF-50D9-017A-E8BE-780F37790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F2FA6-C1E5-FC15-3668-B5BCD43C7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DAEA04-AA23-E872-9F69-0CF099B188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AC4B7-4A88-1E99-D8B0-F2602A0AB1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277743-D7FC-47FF-15B3-639FD27D9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DA5B5A-A516-F2BD-01D2-1BE630A61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F200B9-7D6C-B1AB-0DA8-CF788F238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0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904B6-B84D-4CA9-F58B-D375826C5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480B2-C1E6-E3CB-C235-D2EC5115B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215131-1604-5617-3365-461124D53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CDDCF3-4230-2976-34A2-7A43713C8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3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E4B782-3040-9F3E-EF72-AE29D34A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BD6D43-A0EC-EBF1-8DF3-1B55B7C78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229D2-245A-8A2D-68AD-E449110E0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79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D60C2-F064-BE16-C286-B19360A5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22D3E-E52D-0AB8-7657-28FFADAB7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78D01A-4070-D70D-65A9-EEA9CD306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56922E-9823-6412-4EE9-E8A2E64B4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253C6-7759-9132-2B0D-CEDC87F67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129E95-BCB3-ED79-49E4-42452DFE1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85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5E965-F828-D2BD-AD90-206583C9F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339BCF-962B-6DFE-A998-6249037A6F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636B9-E9A4-5D19-8483-32CACA086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941BC-257A-4ECB-6490-FE75D6F1C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DECF24-4F19-9D80-186A-F50D7BC6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C9B56-9B04-ADF4-E8FC-B967E5B89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80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3F0332-68B3-3E66-7F75-D3C8E4C70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7C9AD-CDB2-31D1-78F7-699F65655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3EAFB-7B73-2D16-2F2C-7C1BF6BD33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10DDE-22C2-DC40-940B-DE8B12375EEE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E4F5-A42B-8F77-9298-D67D4EC269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C852C-84DE-B560-138C-379BCCEFAE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6FE7D-19A2-304F-BC00-02334872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79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mailto:andrew.feola@emory.edu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8B440-9615-6E88-627D-0A14066DDC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ERGAssist</a:t>
            </a:r>
            <a:r>
              <a:rPr lang="en-US" dirty="0"/>
              <a:t> User Guide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739FBA-BDB4-65CE-F1D6-7B750D2F65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Please Cite Feola et al. “</a:t>
            </a:r>
            <a:r>
              <a:rPr lang="en-US" i="1" dirty="0"/>
              <a:t>Development of An Automated Electroretinography Analysis Approach” </a:t>
            </a:r>
            <a:r>
              <a:rPr lang="en-US" dirty="0"/>
              <a:t>when using </a:t>
            </a:r>
            <a:r>
              <a:rPr lang="en-US" dirty="0" err="1"/>
              <a:t>ERGAssist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585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FC67-0320-4B26-1226-BD3DC514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Processing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AAFA6-5F64-BBA8-C1FE-253B1E978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79" y="1056188"/>
            <a:ext cx="6783410" cy="545742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Intensity Independent</a:t>
            </a:r>
          </a:p>
          <a:p>
            <a:pPr lvl="1"/>
            <a:r>
              <a:rPr lang="en-US" dirty="0"/>
              <a:t>Allows users to adjust to ignoring flash stimuli information upon a reanalysis if desired</a:t>
            </a:r>
          </a:p>
          <a:p>
            <a:r>
              <a:rPr lang="en-US" b="1" dirty="0"/>
              <a:t>Filter Noisy Curves</a:t>
            </a:r>
          </a:p>
          <a:p>
            <a:pPr lvl="1"/>
            <a:r>
              <a:rPr lang="en-US" dirty="0"/>
              <a:t>Toggles ON / OFF automatically looking for noisy curves based on frequencies in the signals</a:t>
            </a:r>
          </a:p>
          <a:p>
            <a:r>
              <a:rPr lang="en-US" b="1" dirty="0"/>
              <a:t>Save Session</a:t>
            </a:r>
          </a:p>
          <a:p>
            <a:pPr lvl="1"/>
            <a:r>
              <a:rPr lang="en-US" dirty="0"/>
              <a:t>Allows user to pause analysis and save data as a ‘.mat’ file.</a:t>
            </a:r>
          </a:p>
          <a:p>
            <a:pPr lvl="1"/>
            <a:r>
              <a:rPr lang="en-US" dirty="0"/>
              <a:t>This can be loaded to complete analysis or inspection later </a:t>
            </a:r>
          </a:p>
          <a:p>
            <a:r>
              <a:rPr lang="en-US" b="1" dirty="0"/>
              <a:t>Auto Save</a:t>
            </a:r>
          </a:p>
          <a:p>
            <a:pPr lvl="1"/>
            <a:r>
              <a:rPr lang="en-US" dirty="0"/>
              <a:t>When pressed, upon export a session (‘.mat’ file) will automatically be saved as well with the filename on exported with the addition tag '_Autosave'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8DAAA9-9558-30CE-7B20-98C2394DD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431" y="0"/>
            <a:ext cx="4484435" cy="306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018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FC67-0320-4B26-1226-BD3DC514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Edit PII &amp; PIII 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AAFA6-5F64-BBA8-C1FE-253B1E978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311" y="1400572"/>
            <a:ext cx="10515600" cy="4351338"/>
          </a:xfrm>
        </p:spPr>
        <p:txBody>
          <a:bodyPr/>
          <a:lstStyle/>
          <a:p>
            <a:r>
              <a:rPr lang="en-US" b="1" dirty="0"/>
              <a:t>Adjust a-wave</a:t>
            </a:r>
          </a:p>
          <a:p>
            <a:pPr lvl="1"/>
            <a:r>
              <a:rPr lang="en-US" dirty="0"/>
              <a:t>Moves or adds a-wave mark (red square)</a:t>
            </a:r>
          </a:p>
          <a:p>
            <a:r>
              <a:rPr lang="en-US" b="1" dirty="0"/>
              <a:t>Remove a-wave</a:t>
            </a:r>
          </a:p>
          <a:p>
            <a:pPr lvl="1"/>
            <a:r>
              <a:rPr lang="en-US" dirty="0"/>
              <a:t>Removes a-wave mark</a:t>
            </a:r>
          </a:p>
          <a:p>
            <a:r>
              <a:rPr lang="en-US" b="1" dirty="0"/>
              <a:t>Adjust b-wave</a:t>
            </a:r>
          </a:p>
          <a:p>
            <a:pPr lvl="1"/>
            <a:r>
              <a:rPr lang="en-US" dirty="0"/>
              <a:t>Moves or adds a-wave mark (red circle)</a:t>
            </a:r>
          </a:p>
          <a:p>
            <a:r>
              <a:rPr lang="en-US" b="1" dirty="0"/>
              <a:t>Remove b-wave</a:t>
            </a:r>
          </a:p>
          <a:p>
            <a:pPr lvl="1"/>
            <a:r>
              <a:rPr lang="en-US" dirty="0"/>
              <a:t>Removes b-wave mark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FCBE0D-0252-485D-0873-229DEDAB7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043" y="4603559"/>
            <a:ext cx="7991277" cy="201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776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FC67-0320-4B26-1226-BD3DC514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Adjust STR &amp; </a:t>
            </a:r>
            <a:r>
              <a:rPr lang="en-US" dirty="0" err="1"/>
              <a:t>PhT</a:t>
            </a:r>
            <a:r>
              <a:rPr lang="en-US" dirty="0"/>
              <a:t> 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AAFA6-5F64-BBA8-C1FE-253B1E978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311" y="1400572"/>
            <a:ext cx="10515600" cy="4351338"/>
          </a:xfrm>
        </p:spPr>
        <p:txBody>
          <a:bodyPr/>
          <a:lstStyle/>
          <a:p>
            <a:r>
              <a:rPr lang="en-US" b="1" dirty="0"/>
              <a:t>Pos. Threshold</a:t>
            </a:r>
          </a:p>
          <a:p>
            <a:pPr lvl="1"/>
            <a:r>
              <a:rPr lang="en-US" dirty="0"/>
              <a:t>Moves or adds positive STR or c-wave peak (blue diamond)</a:t>
            </a:r>
          </a:p>
          <a:p>
            <a:r>
              <a:rPr lang="en-US" b="1" dirty="0"/>
              <a:t>Remove Pos.</a:t>
            </a:r>
          </a:p>
          <a:p>
            <a:pPr lvl="1"/>
            <a:r>
              <a:rPr lang="en-US" dirty="0"/>
              <a:t>Removes positive STR or c-wave peak (blue diamond)</a:t>
            </a:r>
          </a:p>
          <a:p>
            <a:r>
              <a:rPr lang="en-US" b="1" dirty="0"/>
              <a:t>Neg. Threshold</a:t>
            </a:r>
          </a:p>
          <a:p>
            <a:pPr lvl="1"/>
            <a:r>
              <a:rPr lang="en-US" dirty="0"/>
              <a:t>Moves or adds negative STR or negative photopic threshold (blue diamond)</a:t>
            </a:r>
          </a:p>
          <a:p>
            <a:r>
              <a:rPr lang="en-US" b="1" dirty="0"/>
              <a:t>Remove Neg.</a:t>
            </a:r>
          </a:p>
          <a:p>
            <a:pPr lvl="1"/>
            <a:r>
              <a:rPr lang="en-US" dirty="0"/>
              <a:t>Removes </a:t>
            </a:r>
            <a:r>
              <a:rPr lang="en-US" dirty="0" err="1"/>
              <a:t>negativeSTR</a:t>
            </a:r>
            <a:r>
              <a:rPr lang="en-US" dirty="0"/>
              <a:t> or c-wave peak (blue diamond)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D18B1F-B2E5-A486-2F0A-36AFC7184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834" y="5096776"/>
            <a:ext cx="5460903" cy="176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87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FC67-0320-4B26-1226-BD3DC514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Edit OP 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AAFA6-5F64-BBA8-C1FE-253B1E978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311" y="1400572"/>
            <a:ext cx="10515600" cy="4351338"/>
          </a:xfrm>
        </p:spPr>
        <p:txBody>
          <a:bodyPr/>
          <a:lstStyle/>
          <a:p>
            <a:r>
              <a:rPr lang="en-US" b="1" dirty="0"/>
              <a:t>Add OP</a:t>
            </a:r>
          </a:p>
          <a:p>
            <a:pPr lvl="1"/>
            <a:r>
              <a:rPr lang="en-US" dirty="0"/>
              <a:t>Add OP (start with trough then peak)</a:t>
            </a:r>
          </a:p>
          <a:p>
            <a:r>
              <a:rPr lang="en-US" b="1" dirty="0"/>
              <a:t>Remove OP</a:t>
            </a:r>
          </a:p>
          <a:p>
            <a:pPr lvl="1"/>
            <a:r>
              <a:rPr lang="en-US" dirty="0"/>
              <a:t>Removes selected OP (select trough then peak)</a:t>
            </a:r>
          </a:p>
          <a:p>
            <a:r>
              <a:rPr lang="en-US" b="1" dirty="0"/>
              <a:t>Assist Auto OPs</a:t>
            </a:r>
          </a:p>
          <a:p>
            <a:pPr lvl="1"/>
            <a:r>
              <a:rPr lang="en-US" dirty="0"/>
              <a:t>Clears OPs and allows user to select trough of first OP. Others are automatically selected from this point</a:t>
            </a:r>
          </a:p>
          <a:p>
            <a:r>
              <a:rPr lang="en-US" b="1" dirty="0"/>
              <a:t>Clear OPs</a:t>
            </a:r>
          </a:p>
          <a:p>
            <a:pPr lvl="1"/>
            <a:r>
              <a:rPr lang="en-US" dirty="0"/>
              <a:t>Removes all OPs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9FB5F5-9759-6C4F-71BE-B6A78F48C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548" y="4341019"/>
            <a:ext cx="6689945" cy="18341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9A5526-0B0F-174B-99FF-5E57A4CB53C1}"/>
              </a:ext>
            </a:extLst>
          </p:cNvPr>
          <p:cNvSpPr txBox="1"/>
          <p:nvPr/>
        </p:nvSpPr>
        <p:spPr>
          <a:xfrm>
            <a:off x="0" y="6286788"/>
            <a:ext cx="77783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400" b="1" dirty="0"/>
              <a:t>Note: </a:t>
            </a:r>
            <a:r>
              <a:rPr lang="en-US" sz="2400" dirty="0" err="1"/>
              <a:t>ERGAssist</a:t>
            </a:r>
            <a:r>
              <a:rPr lang="en-US" sz="2400" dirty="0"/>
              <a:t> currently only allows 5 OPs to be marked </a:t>
            </a:r>
          </a:p>
        </p:txBody>
      </p:sp>
    </p:spTree>
    <p:extLst>
      <p:ext uri="{BB962C8B-B14F-4D97-AF65-F5344CB8AC3E}">
        <p14:creationId xmlns:p14="http://schemas.microsoft.com/office/powerpoint/2010/main" val="2155085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168E-980F-E1E6-FFA2-186A52BE0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Display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74878-1206-A8A5-81EC-27EF6B40D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129438" cy="4351338"/>
          </a:xfrm>
        </p:spPr>
        <p:txBody>
          <a:bodyPr/>
          <a:lstStyle/>
          <a:p>
            <a:r>
              <a:rPr lang="en-US" b="1" dirty="0"/>
              <a:t>Raw Waveform</a:t>
            </a:r>
          </a:p>
          <a:p>
            <a:pPr lvl="1"/>
            <a:r>
              <a:rPr lang="en-US" dirty="0"/>
              <a:t>Displays the raw ERG data (black line) underneath the processed waveform</a:t>
            </a:r>
          </a:p>
          <a:p>
            <a:r>
              <a:rPr lang="en-US" b="1" dirty="0"/>
              <a:t>Vertical Lines</a:t>
            </a:r>
          </a:p>
          <a:p>
            <a:pPr lvl="1"/>
            <a:r>
              <a:rPr lang="en-US" dirty="0"/>
              <a:t>Displays dashed vertical lines at the location of the a-wave and b-wave</a:t>
            </a:r>
          </a:p>
          <a:p>
            <a:r>
              <a:rPr lang="en-US" b="1" dirty="0"/>
              <a:t>OPs</a:t>
            </a:r>
          </a:p>
          <a:p>
            <a:pPr lvl="1"/>
            <a:r>
              <a:rPr lang="en-US" dirty="0"/>
              <a:t>Toggles ON/OFF oscillatory potential waveform from bandpass filter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9400FC-29C2-67E8-4F78-693539016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614" y="1690688"/>
            <a:ext cx="5107821" cy="329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58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9D57-E9BC-ADC8-909B-12A36C6DD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Figure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41503-3C30-9DB2-B47A-492B01D44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4669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Allows adjustment of time displayed </a:t>
            </a:r>
          </a:p>
          <a:p>
            <a:r>
              <a:rPr lang="en-US" b="1" dirty="0"/>
              <a:t>Start</a:t>
            </a:r>
          </a:p>
          <a:p>
            <a:pPr lvl="1"/>
            <a:r>
              <a:rPr lang="en-US" dirty="0"/>
              <a:t>Beginning of x-axis display</a:t>
            </a:r>
          </a:p>
          <a:p>
            <a:r>
              <a:rPr lang="en-US" b="1" dirty="0"/>
              <a:t>End </a:t>
            </a:r>
          </a:p>
          <a:p>
            <a:pPr lvl="1"/>
            <a:r>
              <a:rPr lang="en-US" dirty="0"/>
              <a:t>End of x-axis display</a:t>
            </a:r>
          </a:p>
          <a:p>
            <a:r>
              <a:rPr lang="en-US" b="1" dirty="0"/>
              <a:t>Use Figure Window</a:t>
            </a:r>
          </a:p>
          <a:p>
            <a:pPr lvl="1"/>
            <a:r>
              <a:rPr lang="en-US" dirty="0"/>
              <a:t>Toggles ON / OFF using Figure Window range on the plots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89B4F7-5D2E-18E9-6540-4E714036C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587" y="5322515"/>
            <a:ext cx="10801213" cy="142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684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9309B-FB40-B4B0-84E2-FFA0789F2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Blind Waveforms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8010B-CAD0-46BD-58CD-421EC6008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553" y="1442244"/>
            <a:ext cx="3852436" cy="4351338"/>
          </a:xfrm>
        </p:spPr>
        <p:txBody>
          <a:bodyPr/>
          <a:lstStyle/>
          <a:p>
            <a:r>
              <a:rPr lang="en-US" dirty="0"/>
              <a:t>Toggles ON /OFF blinding of ID information for blinded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E72B58-58E5-0033-251B-AD68C2ED8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281" y="525462"/>
            <a:ext cx="3262086" cy="5807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159E0-73DD-A637-DD51-8A75E4C7B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6717" y="525462"/>
            <a:ext cx="3339600" cy="580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63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168E-980F-E1E6-FFA2-186A52BE0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Misc.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74878-1206-A8A5-81EC-27EF6B40D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Clear Markings</a:t>
            </a:r>
          </a:p>
          <a:p>
            <a:pPr lvl="1"/>
            <a:r>
              <a:rPr lang="en-US" dirty="0"/>
              <a:t>Clears all markings from current waveform</a:t>
            </a:r>
          </a:p>
          <a:p>
            <a:r>
              <a:rPr lang="en-US" b="1" dirty="0"/>
              <a:t>Adjust Baseline</a:t>
            </a:r>
          </a:p>
          <a:p>
            <a:pPr lvl="1"/>
            <a:r>
              <a:rPr lang="en-US" dirty="0"/>
              <a:t>To adjust the reference point (baseline) that is considered 0 Volts </a:t>
            </a:r>
          </a:p>
          <a:p>
            <a:r>
              <a:rPr lang="en-US" b="1" dirty="0"/>
              <a:t>Export Waveform</a:t>
            </a:r>
          </a:p>
          <a:p>
            <a:pPr lvl="1"/>
            <a:r>
              <a:rPr lang="en-US" dirty="0"/>
              <a:t>Exports current waveform data (voltage, time, and OP data)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FADCB0-3632-5C4E-6C2C-249568D00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806" y="5091299"/>
            <a:ext cx="10840387" cy="122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582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9F31AE-0985-E8E1-FBD7-4F54F4AC5E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1</a:t>
            </a:r>
            <a:br>
              <a:rPr lang="en-US" dirty="0"/>
            </a:br>
            <a:r>
              <a:rPr lang="en-US" dirty="0"/>
              <a:t>Loading From Excel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5BEF404-B1EF-0870-CB03-AE471E4C26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Manually Input Flash and Time Information</a:t>
            </a:r>
          </a:p>
        </p:txBody>
      </p:sp>
    </p:spTree>
    <p:extLst>
      <p:ext uri="{BB962C8B-B14F-4D97-AF65-F5344CB8AC3E}">
        <p14:creationId xmlns:p14="http://schemas.microsoft.com/office/powerpoint/2010/main" val="4037243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A77C-80E3-8CAD-0CD0-0378046A5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Key Information For 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62A7D-C3C0-87DC-D285-3F835D41B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User Needs to Update:</a:t>
            </a:r>
          </a:p>
          <a:p>
            <a:pPr lvl="1"/>
            <a:r>
              <a:rPr lang="en-US" dirty="0"/>
              <a:t>Flash Type: Dark Adapted (Scotopic), Light Adapted (Photopic), Flicker</a:t>
            </a:r>
          </a:p>
          <a:p>
            <a:pPr lvl="2"/>
            <a:r>
              <a:rPr lang="en-US" dirty="0"/>
              <a:t>User also inputs flash stimuli information</a:t>
            </a:r>
          </a:p>
          <a:p>
            <a:pPr lvl="1"/>
            <a:r>
              <a:rPr lang="en-US" dirty="0"/>
              <a:t>Sampling Frequency</a:t>
            </a:r>
          </a:p>
          <a:p>
            <a:pPr lvl="1"/>
            <a:r>
              <a:rPr lang="en-US" dirty="0"/>
              <a:t>Flicker Frequency (if applicable)</a:t>
            </a:r>
          </a:p>
          <a:p>
            <a:pPr lvl="1"/>
            <a:r>
              <a:rPr lang="en-US" dirty="0"/>
              <a:t>Pre-stimulus time</a:t>
            </a:r>
          </a:p>
          <a:p>
            <a:pPr lvl="1"/>
            <a:endParaRPr lang="en-US" dirty="0"/>
          </a:p>
          <a:p>
            <a:r>
              <a:rPr lang="en-US" b="1" dirty="0"/>
              <a:t>Generates time data from User Input</a:t>
            </a:r>
          </a:p>
          <a:p>
            <a:pPr lvl="1"/>
            <a:r>
              <a:rPr lang="en-US" dirty="0"/>
              <a:t>Time waveform is generated from sampling frequency (Hz)</a:t>
            </a:r>
          </a:p>
          <a:p>
            <a:pPr lvl="1"/>
            <a:r>
              <a:rPr lang="en-US" dirty="0"/>
              <a:t>No time data is included in the Excel file (only voltage response)</a:t>
            </a:r>
          </a:p>
          <a:p>
            <a:pPr lvl="1"/>
            <a:r>
              <a:rPr lang="en-US" dirty="0"/>
              <a:t>Voltage data is in microvolts</a:t>
            </a:r>
          </a:p>
        </p:txBody>
      </p:sp>
    </p:spTree>
    <p:extLst>
      <p:ext uri="{BB962C8B-B14F-4D97-AF65-F5344CB8AC3E}">
        <p14:creationId xmlns:p14="http://schemas.microsoft.com/office/powerpoint/2010/main" val="90919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31FAE-1AAB-4E59-B8D6-1FEB403E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884"/>
            <a:ext cx="10515600" cy="1325563"/>
          </a:xfrm>
        </p:spPr>
        <p:txBody>
          <a:bodyPr/>
          <a:lstStyle/>
          <a:p>
            <a:r>
              <a:rPr lang="en-US" dirty="0"/>
              <a:t>Index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3B7B8-3E5E-4702-8972-7C774FF6D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2333"/>
            <a:ext cx="10515600" cy="5020541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2400" dirty="0"/>
              <a:t>User Guide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/>
              <a:t>Installation….……………………………………………………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/>
              <a:t>GUI Overview.….………………………………………………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 Use.….………………………………………………………………</a:t>
            </a:r>
          </a:p>
          <a:p>
            <a:pPr marL="971550" lvl="1" indent="-514350">
              <a:buFont typeface="Arial" panose="020B0604020202020204" pitchFamily="34" charset="0"/>
              <a:buAutoNum type="arabicPeriod"/>
            </a:pPr>
            <a:r>
              <a:rPr lang="en-US" sz="2000" dirty="0"/>
              <a:t>Outputs ……………………………………………………………</a:t>
            </a:r>
          </a:p>
          <a:p>
            <a:pPr marL="971550" lvl="1" indent="-514350"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1400" b="1" dirty="0">
                <a:solidFill>
                  <a:srgbClr val="FF00FF"/>
                </a:solidFill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023E0-1918-62A0-1BB7-CED7DF46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59D5-4323-470F-97A3-73F009788A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95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AC61D0-B803-1104-44FD-5C5844F77FCA}"/>
              </a:ext>
            </a:extLst>
          </p:cNvPr>
          <p:cNvSpPr txBox="1"/>
          <p:nvPr/>
        </p:nvSpPr>
        <p:spPr>
          <a:xfrm>
            <a:off x="0" y="0"/>
            <a:ext cx="7191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Shows:</a:t>
            </a:r>
          </a:p>
          <a:p>
            <a:pPr marL="285750" indent="-285750">
              <a:buFontTx/>
              <a:buChar char="-"/>
            </a:pPr>
            <a:r>
              <a:rPr lang="en-US" dirty="0"/>
              <a:t>Loading step type and manually inputting flash stimuli (flash intensities)</a:t>
            </a:r>
          </a:p>
          <a:p>
            <a:pPr marL="285750" indent="-285750">
              <a:buFontTx/>
              <a:buChar char="-"/>
            </a:pPr>
            <a:r>
              <a:rPr lang="en-US" dirty="0"/>
              <a:t>Illustrating toggling on/off OP waveforms</a:t>
            </a:r>
          </a:p>
        </p:txBody>
      </p:sp>
      <p:pic>
        <p:nvPicPr>
          <p:cNvPr id="3" name="Example 1">
            <a:hlinkClick r:id="" action="ppaction://media"/>
            <a:extLst>
              <a:ext uri="{FF2B5EF4-FFF2-40B4-BE49-F238E27FC236}">
                <a16:creationId xmlns:a16="http://schemas.microsoft.com/office/drawing/2014/main" id="{D92B625D-74E3-F52A-E3EA-0021CF9A37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2620" y="1149366"/>
            <a:ext cx="9776793" cy="534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97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9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9F31AE-0985-E8E1-FBD7-4F54F4AC5E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2</a:t>
            </a:r>
            <a:br>
              <a:rPr lang="en-US" dirty="0"/>
            </a:br>
            <a:r>
              <a:rPr lang="en-US" dirty="0"/>
              <a:t>Loading From Excel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5BEF404-B1EF-0870-CB03-AE471E4C26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Load Input Flash Stimuli and Time Information</a:t>
            </a:r>
          </a:p>
        </p:txBody>
      </p:sp>
    </p:spTree>
    <p:extLst>
      <p:ext uri="{BB962C8B-B14F-4D97-AF65-F5344CB8AC3E}">
        <p14:creationId xmlns:p14="http://schemas.microsoft.com/office/powerpoint/2010/main" val="2742246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A77C-80E3-8CAD-0CD0-0378046A5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Key Information For 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62A7D-C3C0-87DC-D285-3F835D41B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User Needs to Update:</a:t>
            </a:r>
          </a:p>
          <a:p>
            <a:pPr lvl="1"/>
            <a:r>
              <a:rPr lang="en-US" dirty="0"/>
              <a:t>Flash Steps: Dark Adapted (Scotopic), Light Adapted (Photopic), Flicker</a:t>
            </a:r>
          </a:p>
          <a:p>
            <a:pPr lvl="1"/>
            <a:r>
              <a:rPr lang="en-US" dirty="0"/>
              <a:t>Load file containing flash stimuli information</a:t>
            </a:r>
          </a:p>
          <a:p>
            <a:pPr lvl="2"/>
            <a:r>
              <a:rPr lang="en-US" dirty="0"/>
              <a:t>Can be a single row or column </a:t>
            </a:r>
          </a:p>
          <a:p>
            <a:pPr lvl="2"/>
            <a:r>
              <a:rPr lang="en-US" dirty="0"/>
              <a:t>File format: txt, xlsx, </a:t>
            </a:r>
            <a:r>
              <a:rPr lang="en-US" dirty="0" err="1"/>
              <a:t>xls</a:t>
            </a:r>
            <a:r>
              <a:rPr lang="en-US" dirty="0"/>
              <a:t>, or csv</a:t>
            </a:r>
          </a:p>
          <a:p>
            <a:endParaRPr lang="en-US" b="1" dirty="0"/>
          </a:p>
          <a:p>
            <a:r>
              <a:rPr lang="en-US" b="1" dirty="0"/>
              <a:t>Loads Time Data from User Input</a:t>
            </a:r>
          </a:p>
          <a:p>
            <a:pPr lvl="1"/>
            <a:r>
              <a:rPr lang="en-US" dirty="0"/>
              <a:t>Flash log cd-s/m</a:t>
            </a:r>
            <a:r>
              <a:rPr lang="en-US" baseline="30000" dirty="0"/>
              <a:t>2</a:t>
            </a:r>
          </a:p>
          <a:p>
            <a:pPr lvl="1"/>
            <a:r>
              <a:rPr lang="en-US" dirty="0"/>
              <a:t>Excel file contains time (</a:t>
            </a:r>
            <a:r>
              <a:rPr lang="en-US" dirty="0" err="1"/>
              <a:t>ms</a:t>
            </a:r>
            <a:r>
              <a:rPr lang="en-US" dirty="0"/>
              <a:t>) and voltage (</a:t>
            </a:r>
            <a:r>
              <a:rPr lang="en-US" dirty="0" err="1"/>
              <a:t>microV</a:t>
            </a:r>
            <a:r>
              <a:rPr lang="en-US" dirty="0"/>
              <a:t>)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6577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CD4D0A-5263-6D22-EBB4-47CAAEA1FCDC}"/>
              </a:ext>
            </a:extLst>
          </p:cNvPr>
          <p:cNvSpPr txBox="1"/>
          <p:nvPr/>
        </p:nvSpPr>
        <p:spPr>
          <a:xfrm>
            <a:off x="0" y="0"/>
            <a:ext cx="6671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Shows:</a:t>
            </a:r>
          </a:p>
          <a:p>
            <a:pPr marL="285750" indent="-285750">
              <a:buFontTx/>
              <a:buChar char="-"/>
            </a:pPr>
            <a:r>
              <a:rPr lang="en-US" dirty="0"/>
              <a:t>Loading flash stimuli (flash intensities) after determining step type</a:t>
            </a:r>
          </a:p>
          <a:p>
            <a:pPr marL="285750" indent="-285750">
              <a:buFontTx/>
              <a:buChar char="-"/>
            </a:pPr>
            <a:r>
              <a:rPr lang="en-US" dirty="0"/>
              <a:t>Illustrating automatically flagged waveforms and removing a flag</a:t>
            </a:r>
          </a:p>
        </p:txBody>
      </p:sp>
      <p:pic>
        <p:nvPicPr>
          <p:cNvPr id="3" name="Example 2">
            <a:hlinkClick r:id="" action="ppaction://media"/>
            <a:extLst>
              <a:ext uri="{FF2B5EF4-FFF2-40B4-BE49-F238E27FC236}">
                <a16:creationId xmlns:a16="http://schemas.microsoft.com/office/drawing/2014/main" id="{AC584812-C604-E7AA-134D-0AE81A792F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7465" y="1512887"/>
            <a:ext cx="9181738" cy="502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30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3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9F31AE-0985-E8E1-FBD7-4F54F4AC5E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3</a:t>
            </a:r>
            <a:br>
              <a:rPr lang="en-US" dirty="0"/>
            </a:br>
            <a:r>
              <a:rPr lang="en-US" dirty="0"/>
              <a:t>Loading From Excel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5BEF404-B1EF-0870-CB03-AE471E4C26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Load Input Flash and Flash Type and Time Information</a:t>
            </a:r>
          </a:p>
        </p:txBody>
      </p:sp>
    </p:spTree>
    <p:extLst>
      <p:ext uri="{BB962C8B-B14F-4D97-AF65-F5344CB8AC3E}">
        <p14:creationId xmlns:p14="http://schemas.microsoft.com/office/powerpoint/2010/main" val="33822232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A77C-80E3-8CAD-0CD0-0378046A5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Key Information For Example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62A7D-C3C0-87DC-D285-3F835D41B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User Needs to Update:</a:t>
            </a:r>
          </a:p>
          <a:p>
            <a:pPr lvl="1"/>
            <a:r>
              <a:rPr lang="en-US" dirty="0"/>
              <a:t>Flash Steps: Dark Adapted (Scotopic), Light Adapted (Photopic), Flicker</a:t>
            </a:r>
          </a:p>
          <a:p>
            <a:pPr lvl="1"/>
            <a:r>
              <a:rPr lang="en-US" dirty="0"/>
              <a:t>Load file containing flash stimuli information</a:t>
            </a:r>
          </a:p>
          <a:p>
            <a:pPr lvl="2"/>
            <a:r>
              <a:rPr lang="en-US" dirty="0"/>
              <a:t>Should be two rows</a:t>
            </a:r>
          </a:p>
          <a:p>
            <a:pPr lvl="2"/>
            <a:r>
              <a:rPr lang="en-US" dirty="0"/>
              <a:t>File format: txt, xlsx, </a:t>
            </a:r>
            <a:r>
              <a:rPr lang="en-US" dirty="0" err="1"/>
              <a:t>xls</a:t>
            </a:r>
            <a:r>
              <a:rPr lang="en-US" dirty="0"/>
              <a:t>, or csv</a:t>
            </a:r>
          </a:p>
          <a:p>
            <a:pPr lvl="2"/>
            <a:r>
              <a:rPr lang="en-US" dirty="0"/>
              <a:t>Step Key</a:t>
            </a:r>
          </a:p>
          <a:p>
            <a:pPr lvl="3"/>
            <a:r>
              <a:rPr lang="en-US" dirty="0"/>
              <a:t>0 – Dark Adapted (scotopic); 1 – Light Adapted (photopic); 2 – Flicker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Loads Data from User Input</a:t>
            </a:r>
          </a:p>
          <a:p>
            <a:pPr lvl="1"/>
            <a:r>
              <a:rPr lang="en-US" dirty="0"/>
              <a:t>Excel file containing voltage (</a:t>
            </a:r>
            <a:r>
              <a:rPr lang="en-US" dirty="0" err="1"/>
              <a:t>microV</a:t>
            </a:r>
            <a:r>
              <a:rPr lang="en-US" dirty="0"/>
              <a:t>)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7772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DF48F6-BCCD-2150-5796-32B8474C22A3}"/>
              </a:ext>
            </a:extLst>
          </p:cNvPr>
          <p:cNvSpPr txBox="1"/>
          <p:nvPr/>
        </p:nvSpPr>
        <p:spPr>
          <a:xfrm>
            <a:off x="0" y="0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Shows:</a:t>
            </a:r>
          </a:p>
          <a:p>
            <a:pPr marL="285750" indent="-285750">
              <a:buFontTx/>
              <a:buChar char="-"/>
            </a:pPr>
            <a:r>
              <a:rPr lang="en-US" dirty="0"/>
              <a:t>Loading flash stimuli (flash intensities) and type of flash</a:t>
            </a:r>
          </a:p>
          <a:p>
            <a:pPr marL="285750" indent="-285750">
              <a:buFontTx/>
              <a:buChar char="-"/>
            </a:pPr>
            <a:r>
              <a:rPr lang="en-US" dirty="0"/>
              <a:t>Changing species from rat to mouse</a:t>
            </a:r>
          </a:p>
          <a:p>
            <a:pPr marL="285750" indent="-285750">
              <a:buFontTx/>
              <a:buChar char="-"/>
            </a:pPr>
            <a:r>
              <a:rPr lang="en-US" dirty="0"/>
              <a:t>Noisy curve filtering 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Results in flagged waveforms (black highlight)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DB64D6-EFCC-E03E-FBC8-4D8FB53968AF}"/>
              </a:ext>
            </a:extLst>
          </p:cNvPr>
          <p:cNvSpPr txBox="1"/>
          <p:nvPr/>
        </p:nvSpPr>
        <p:spPr>
          <a:xfrm>
            <a:off x="6067426" y="276998"/>
            <a:ext cx="61245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Renanalzying</a:t>
            </a:r>
            <a:r>
              <a:rPr lang="en-US" dirty="0"/>
              <a:t> data without filtering out noisy curve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Results in flagged waveforms (blue highlights)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Should be checked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Shows Adjusting placement of b-wave amplitude</a:t>
            </a:r>
          </a:p>
        </p:txBody>
      </p:sp>
      <p:pic>
        <p:nvPicPr>
          <p:cNvPr id="5" name="Example 3">
            <a:hlinkClick r:id="" action="ppaction://media"/>
            <a:extLst>
              <a:ext uri="{FF2B5EF4-FFF2-40B4-BE49-F238E27FC236}">
                <a16:creationId xmlns:a16="http://schemas.microsoft.com/office/drawing/2014/main" id="{8445B47D-25EC-5250-FE46-C8C7CE8A67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7188" y="1754325"/>
            <a:ext cx="8880475" cy="485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621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2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9F31AE-0985-E8E1-FBD7-4F54F4AC5E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4</a:t>
            </a:r>
            <a:br>
              <a:rPr lang="en-US" dirty="0"/>
            </a:br>
            <a:r>
              <a:rPr lang="en-US" dirty="0"/>
              <a:t>Loading From LKC Device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5BEF404-B1EF-0870-CB03-AE471E4C26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9537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A77C-80E3-8CAD-0CD0-0378046A5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Key Information For Example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62A7D-C3C0-87DC-D285-3F835D41B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User Needs to Update:</a:t>
            </a:r>
            <a:endParaRPr lang="en-US" dirty="0"/>
          </a:p>
          <a:p>
            <a:pPr lvl="1"/>
            <a:r>
              <a:rPr lang="en-US" dirty="0"/>
              <a:t>Flash Steps: Dark Adapted (Scotopic), Light Adapted (Photopic), Flicker</a:t>
            </a:r>
          </a:p>
          <a:p>
            <a:pPr lvl="1"/>
            <a:r>
              <a:rPr lang="en-US" dirty="0"/>
              <a:t>Directly load LKC data from Bigshot or </a:t>
            </a:r>
            <a:r>
              <a:rPr lang="en-US" dirty="0" err="1"/>
              <a:t>SunBurst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Loads Data from User Input</a:t>
            </a:r>
          </a:p>
          <a:p>
            <a:pPr lvl="1"/>
            <a:r>
              <a:rPr lang="en-US" dirty="0"/>
              <a:t>Directly load LKC data from </a:t>
            </a:r>
          </a:p>
          <a:p>
            <a:pPr lvl="2"/>
            <a:r>
              <a:rPr lang="en-US" dirty="0"/>
              <a:t>Time should be in </a:t>
            </a:r>
            <a:r>
              <a:rPr lang="en-US" dirty="0" err="1"/>
              <a:t>ms</a:t>
            </a:r>
            <a:r>
              <a:rPr lang="en-US" dirty="0"/>
              <a:t> and Voltage should be in </a:t>
            </a:r>
            <a:r>
              <a:rPr lang="en-US" dirty="0" err="1"/>
              <a:t>microV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Note: This Example shows using ‘Estimate Step Type’ Import (beta Version)</a:t>
            </a:r>
          </a:p>
        </p:txBody>
      </p:sp>
    </p:spTree>
    <p:extLst>
      <p:ext uri="{BB962C8B-B14F-4D97-AF65-F5344CB8AC3E}">
        <p14:creationId xmlns:p14="http://schemas.microsoft.com/office/powerpoint/2010/main" val="17205747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3171A6-B939-6C6F-1D79-1654F619EB84}"/>
              </a:ext>
            </a:extLst>
          </p:cNvPr>
          <p:cNvSpPr txBox="1"/>
          <p:nvPr/>
        </p:nvSpPr>
        <p:spPr>
          <a:xfrm>
            <a:off x="0" y="0"/>
            <a:ext cx="73723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Shows:</a:t>
            </a:r>
          </a:p>
          <a:p>
            <a:pPr marL="285750" indent="-285750">
              <a:buFontTx/>
              <a:buChar char="-"/>
            </a:pPr>
            <a:r>
              <a:rPr lang="en-US" dirty="0"/>
              <a:t>When you do not adjust flash stimuli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Highlights feature to have the program estimate the type of waveform (dark-adapted, light-adapted, or flicker) </a:t>
            </a:r>
          </a:p>
          <a:p>
            <a:pPr marL="742950" lvl="1" indent="-285750">
              <a:buFontTx/>
              <a:buChar char="-"/>
            </a:pPr>
            <a:r>
              <a:rPr lang="en-US" b="1" dirty="0"/>
              <a:t>Note: </a:t>
            </a:r>
            <a:r>
              <a:rPr lang="en-US" dirty="0"/>
              <a:t>This is a beta version and classifications were trained on rat data collected on an LKC device.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C21D3-0AA6-E8A8-DAF5-1D3013BF03F6}"/>
              </a:ext>
            </a:extLst>
          </p:cNvPr>
          <p:cNvSpPr txBox="1"/>
          <p:nvPr/>
        </p:nvSpPr>
        <p:spPr>
          <a:xfrm>
            <a:off x="6872288" y="257948"/>
            <a:ext cx="564356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Shows using ‘Assist Auto OPs’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Clears all OPs and allows the user to manually mark the first trough (the program will then automatically mark OP1-5 based on this placement</a:t>
            </a:r>
          </a:p>
        </p:txBody>
      </p:sp>
      <p:pic>
        <p:nvPicPr>
          <p:cNvPr id="5" name="Example 4">
            <a:hlinkClick r:id="" action="ppaction://media"/>
            <a:extLst>
              <a:ext uri="{FF2B5EF4-FFF2-40B4-BE49-F238E27FC236}">
                <a16:creationId xmlns:a16="http://schemas.microsoft.com/office/drawing/2014/main" id="{1A267F30-5E28-471D-9526-F9D57892E5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2150" y="2012274"/>
            <a:ext cx="8267700" cy="452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5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BD1F-C631-FE46-603D-1DC012D90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1047F-D2EC-09B3-F881-8E8DF8BBC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and Install </a:t>
            </a:r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en-US" dirty="0" err="1"/>
              <a:t>MyAppInstaller_mcr</a:t>
            </a:r>
            <a:r>
              <a:rPr lang="en-US" dirty="0"/>
              <a:t> Package </a:t>
            </a:r>
            <a:r>
              <a:rPr lang="en-US"/>
              <a:t>from web (Check Readme file)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Download </a:t>
            </a:r>
            <a:r>
              <a:rPr lang="en-US" dirty="0" err="1"/>
              <a:t>ERGAssist</a:t>
            </a:r>
            <a:r>
              <a:rPr lang="en-US" dirty="0"/>
              <a:t> App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</a:t>
            </a:r>
            <a:r>
              <a:rPr lang="en-US" dirty="0" err="1"/>
              <a:t>ERGAssist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1686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9F31AE-0985-E8E1-FBD7-4F54F4AC5E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5</a:t>
            </a:r>
            <a:br>
              <a:rPr lang="en-US" dirty="0"/>
            </a:br>
            <a:r>
              <a:rPr lang="en-US" dirty="0"/>
              <a:t>Loading From </a:t>
            </a:r>
            <a:r>
              <a:rPr lang="en-US" dirty="0" err="1"/>
              <a:t>Celeris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5BEF404-B1EF-0870-CB03-AE471E4C26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2043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A77C-80E3-8CAD-0CD0-0378046A5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Key Information For Example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62A7D-C3C0-87DC-D285-3F835D41B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User Needs to Update:</a:t>
            </a:r>
          </a:p>
          <a:p>
            <a:pPr lvl="1"/>
            <a:r>
              <a:rPr lang="en-US" dirty="0"/>
              <a:t>Flash Steps: Dark Adapted (Scotopic), Light Adapted (Photopic), Flicker</a:t>
            </a:r>
          </a:p>
          <a:p>
            <a:pPr lvl="1"/>
            <a:r>
              <a:rPr lang="en-US" dirty="0"/>
              <a:t>Directly load </a:t>
            </a:r>
            <a:r>
              <a:rPr lang="en-US" dirty="0" err="1"/>
              <a:t>Celeris</a:t>
            </a:r>
            <a:r>
              <a:rPr lang="en-US" dirty="0"/>
              <a:t> file</a:t>
            </a:r>
          </a:p>
          <a:p>
            <a:pPr lvl="1"/>
            <a:endParaRPr lang="en-US" b="1" dirty="0"/>
          </a:p>
          <a:p>
            <a:r>
              <a:rPr lang="en-US" b="1" dirty="0"/>
              <a:t>Loads Data from User Input</a:t>
            </a:r>
          </a:p>
          <a:p>
            <a:pPr lvl="1"/>
            <a:r>
              <a:rPr lang="en-US" dirty="0"/>
              <a:t>Directly load LKC data from </a:t>
            </a:r>
          </a:p>
          <a:p>
            <a:pPr lvl="2"/>
            <a:r>
              <a:rPr lang="en-US" dirty="0"/>
              <a:t>Time should be in </a:t>
            </a:r>
            <a:r>
              <a:rPr lang="en-US" dirty="0" err="1"/>
              <a:t>ms</a:t>
            </a:r>
            <a:r>
              <a:rPr lang="en-US" dirty="0"/>
              <a:t> and Voltage should be in </a:t>
            </a:r>
            <a:r>
              <a:rPr lang="en-US" dirty="0" err="1"/>
              <a:t>nanoV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Note: This Example shows </a:t>
            </a:r>
            <a:r>
              <a:rPr lang="en-US" b="1"/>
              <a:t>using ‘Continue Without Flash Intensity’ </a:t>
            </a:r>
            <a:r>
              <a:rPr lang="en-US" b="1" dirty="0"/>
              <a:t>Import</a:t>
            </a:r>
          </a:p>
        </p:txBody>
      </p:sp>
    </p:spTree>
    <p:extLst>
      <p:ext uri="{BB962C8B-B14F-4D97-AF65-F5344CB8AC3E}">
        <p14:creationId xmlns:p14="http://schemas.microsoft.com/office/powerpoint/2010/main" val="8180605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465800-AE05-74C8-468C-6ED573A50DCF}"/>
              </a:ext>
            </a:extLst>
          </p:cNvPr>
          <p:cNvSpPr txBox="1"/>
          <p:nvPr/>
        </p:nvSpPr>
        <p:spPr>
          <a:xfrm>
            <a:off x="159716" y="12680"/>
            <a:ext cx="62410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Shows:</a:t>
            </a:r>
          </a:p>
          <a:p>
            <a:pPr marL="285750" indent="-285750">
              <a:buFontTx/>
              <a:buChar char="-"/>
            </a:pPr>
            <a:r>
              <a:rPr lang="en-US" dirty="0"/>
              <a:t>When you do not adjust flash stimuli</a:t>
            </a:r>
          </a:p>
          <a:p>
            <a:pPr marL="285750" indent="-285750">
              <a:buFontTx/>
              <a:buChar char="-"/>
            </a:pPr>
            <a:r>
              <a:rPr lang="en-US" dirty="0"/>
              <a:t>Highlights feature to have the program ignore conditions and analyze independently. </a:t>
            </a:r>
          </a:p>
          <a:p>
            <a:pPr marL="742950" lvl="1" indent="-285750">
              <a:buFontTx/>
              <a:buChar char="-"/>
            </a:pPr>
            <a:r>
              <a:rPr lang="en-US" b="1" dirty="0"/>
              <a:t>Note: </a:t>
            </a:r>
            <a:r>
              <a:rPr lang="en-US" dirty="0"/>
              <a:t>A flicker waveform will be analyzed the same including looking for a-wave, b-wave and OPs. These will need to be reanalyzed manually. 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71C30E-17B3-A33E-7D79-21203697E320}"/>
              </a:ext>
            </a:extLst>
          </p:cNvPr>
          <p:cNvSpPr txBox="1"/>
          <p:nvPr/>
        </p:nvSpPr>
        <p:spPr>
          <a:xfrm>
            <a:off x="6534150" y="289679"/>
            <a:ext cx="549813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For </a:t>
            </a:r>
            <a:r>
              <a:rPr lang="en-US" dirty="0" err="1"/>
              <a:t>Celeris</a:t>
            </a:r>
            <a:r>
              <a:rPr lang="en-US" dirty="0"/>
              <a:t> data (if you have all dark-adapted steps) you can import the flash information directly 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Shows using ‘Clear OPs’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Clears all OPs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Shows ‘Adjust a-wave’ and ‘Adjust b-wave’ </a:t>
            </a:r>
            <a:r>
              <a:rPr lang="en-US" dirty="0" err="1"/>
              <a:t>butons</a:t>
            </a:r>
            <a:endParaRPr lang="en-US" dirty="0"/>
          </a:p>
          <a:p>
            <a:pPr marL="742950" lvl="1" indent="-285750">
              <a:buFontTx/>
              <a:buChar char="-"/>
            </a:pPr>
            <a:r>
              <a:rPr lang="en-US" dirty="0"/>
              <a:t>This allows you to manually adjust markings </a:t>
            </a:r>
          </a:p>
        </p:txBody>
      </p:sp>
      <p:pic>
        <p:nvPicPr>
          <p:cNvPr id="5" name="Example 5">
            <a:hlinkClick r:id="" action="ppaction://media"/>
            <a:extLst>
              <a:ext uri="{FF2B5EF4-FFF2-40B4-BE49-F238E27FC236}">
                <a16:creationId xmlns:a16="http://schemas.microsoft.com/office/drawing/2014/main" id="{D8163D1A-0C3F-97AC-18AB-A1B0ABB608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7675" y="2044005"/>
            <a:ext cx="8372657" cy="457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0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9F31AE-0985-E8E1-FBD7-4F54F4AC5E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Output Format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5BEF404-B1EF-0870-CB03-AE471E4C26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108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BC5B9-F9B2-C146-5134-77F8C6D04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878"/>
            <a:ext cx="10515600" cy="1325563"/>
          </a:xfrm>
        </p:spPr>
        <p:txBody>
          <a:bodyPr/>
          <a:lstStyle/>
          <a:p>
            <a:r>
              <a:rPr lang="en-US" dirty="0"/>
              <a:t>Excel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2AA546-707D-DCAE-538D-38C775007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712" y="2640930"/>
            <a:ext cx="11508059" cy="94194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5C588E-84E8-552F-4772-D4BF3200644D}"/>
              </a:ext>
            </a:extLst>
          </p:cNvPr>
          <p:cNvSpPr txBox="1"/>
          <p:nvPr/>
        </p:nvSpPr>
        <p:spPr>
          <a:xfrm>
            <a:off x="107727" y="1825496"/>
            <a:ext cx="115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Subject ID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2A4BEE-3A03-19CA-44F2-550D4A9B1947}"/>
              </a:ext>
            </a:extLst>
          </p:cNvPr>
          <p:cNvSpPr txBox="1"/>
          <p:nvPr/>
        </p:nvSpPr>
        <p:spPr>
          <a:xfrm>
            <a:off x="1259004" y="3661768"/>
            <a:ext cx="508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Eye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EC0811-F264-9172-F600-9EA5CE71C081}"/>
              </a:ext>
            </a:extLst>
          </p:cNvPr>
          <p:cNvSpPr txBox="1"/>
          <p:nvPr/>
        </p:nvSpPr>
        <p:spPr>
          <a:xfrm>
            <a:off x="1441720" y="1666607"/>
            <a:ext cx="1066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</a:rPr>
              <a:t>ERG </a:t>
            </a:r>
          </a:p>
          <a:p>
            <a:pPr algn="ctr"/>
            <a:r>
              <a:rPr lang="en-US" b="1" dirty="0">
                <a:solidFill>
                  <a:schemeClr val="accent2"/>
                </a:solidFill>
              </a:rPr>
              <a:t>Test Date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8D9A71-BD32-61EB-62F8-84259B2832A7}"/>
              </a:ext>
            </a:extLst>
          </p:cNvPr>
          <p:cNvSpPr txBox="1"/>
          <p:nvPr/>
        </p:nvSpPr>
        <p:spPr>
          <a:xfrm>
            <a:off x="2149453" y="3661768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Step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Number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782A1B-5230-47CA-7370-8EAE6E3E2A6F}"/>
              </a:ext>
            </a:extLst>
          </p:cNvPr>
          <p:cNvSpPr txBox="1"/>
          <p:nvPr/>
        </p:nvSpPr>
        <p:spPr>
          <a:xfrm>
            <a:off x="3367302" y="3800267"/>
            <a:ext cx="1619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Flag (and note)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D2F9EC-D11A-5511-8ABD-2BEF164F1C30}"/>
              </a:ext>
            </a:extLst>
          </p:cNvPr>
          <p:cNvSpPr txBox="1"/>
          <p:nvPr/>
        </p:nvSpPr>
        <p:spPr>
          <a:xfrm>
            <a:off x="6950405" y="1834014"/>
            <a:ext cx="192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Output Parameter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992779-109B-651B-F165-183BA56C304E}"/>
              </a:ext>
            </a:extLst>
          </p:cNvPr>
          <p:cNvSpPr/>
          <p:nvPr/>
        </p:nvSpPr>
        <p:spPr>
          <a:xfrm>
            <a:off x="3858322" y="2743200"/>
            <a:ext cx="8106937" cy="200722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09229E-26CA-1DAB-2574-0C76D2C7E0A1}"/>
              </a:ext>
            </a:extLst>
          </p:cNvPr>
          <p:cNvSpPr/>
          <p:nvPr/>
        </p:nvSpPr>
        <p:spPr>
          <a:xfrm>
            <a:off x="568712" y="2712435"/>
            <a:ext cx="591015" cy="231487"/>
          </a:xfrm>
          <a:prstGeom prst="rect">
            <a:avLst/>
          </a:prstGeom>
          <a:noFill/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D0FBDCB-24FB-E3FB-D233-136D7AD1C601}"/>
              </a:ext>
            </a:extLst>
          </p:cNvPr>
          <p:cNvSpPr/>
          <p:nvPr/>
        </p:nvSpPr>
        <p:spPr>
          <a:xfrm>
            <a:off x="1571956" y="2743200"/>
            <a:ext cx="390659" cy="25948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96F07A-BF75-07CF-4883-E406FCF8DC42}"/>
              </a:ext>
            </a:extLst>
          </p:cNvPr>
          <p:cNvSpPr/>
          <p:nvPr/>
        </p:nvSpPr>
        <p:spPr>
          <a:xfrm>
            <a:off x="2029968" y="2719514"/>
            <a:ext cx="390659" cy="25948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78781E8-4F1E-3546-AF97-B6FBED5B6A76}"/>
              </a:ext>
            </a:extLst>
          </p:cNvPr>
          <p:cNvSpPr/>
          <p:nvPr/>
        </p:nvSpPr>
        <p:spPr>
          <a:xfrm>
            <a:off x="2507846" y="2713818"/>
            <a:ext cx="390659" cy="259485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02F5841-5479-BA18-677F-E9D788D843A8}"/>
              </a:ext>
            </a:extLst>
          </p:cNvPr>
          <p:cNvSpPr/>
          <p:nvPr/>
        </p:nvSpPr>
        <p:spPr>
          <a:xfrm>
            <a:off x="2965859" y="2720897"/>
            <a:ext cx="802887" cy="259485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057E30A-CDE1-A56C-F451-E2AE829E3EEE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683366" y="2194828"/>
            <a:ext cx="180854" cy="51760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210CBA7-1051-B541-B609-4162FFC06D37}"/>
              </a:ext>
            </a:extLst>
          </p:cNvPr>
          <p:cNvCxnSpPr>
            <a:cxnSpLocks/>
            <a:stCxn id="7" idx="0"/>
            <a:endCxn id="16" idx="2"/>
          </p:cNvCxnSpPr>
          <p:nvPr/>
        </p:nvCxnSpPr>
        <p:spPr>
          <a:xfrm flipV="1">
            <a:off x="1513145" y="3002685"/>
            <a:ext cx="254141" cy="659083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6D5E36-B0EB-916E-AC30-8B7E950089E7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>
            <a:off x="1974783" y="2312938"/>
            <a:ext cx="250515" cy="40657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DF53E4E-22A3-AA8B-E900-BE34D062B255}"/>
              </a:ext>
            </a:extLst>
          </p:cNvPr>
          <p:cNvCxnSpPr>
            <a:cxnSpLocks/>
            <a:stCxn id="9" idx="0"/>
            <a:endCxn id="18" idx="2"/>
          </p:cNvCxnSpPr>
          <p:nvPr/>
        </p:nvCxnSpPr>
        <p:spPr>
          <a:xfrm flipV="1">
            <a:off x="2633721" y="2973303"/>
            <a:ext cx="69455" cy="68846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1397C15-83AD-96DF-6A84-AFB14C750458}"/>
              </a:ext>
            </a:extLst>
          </p:cNvPr>
          <p:cNvCxnSpPr>
            <a:cxnSpLocks/>
            <a:stCxn id="10" idx="0"/>
            <a:endCxn id="19" idx="2"/>
          </p:cNvCxnSpPr>
          <p:nvPr/>
        </p:nvCxnSpPr>
        <p:spPr>
          <a:xfrm flipH="1" flipV="1">
            <a:off x="3367303" y="2980382"/>
            <a:ext cx="809869" cy="819885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B110388-13BC-361D-00DE-83AD45986FBC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>
            <a:off x="7911790" y="2203346"/>
            <a:ext cx="1" cy="53985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35BAF197-DC97-2107-3A2C-450749A807F9}"/>
              </a:ext>
            </a:extLst>
          </p:cNvPr>
          <p:cNvSpPr txBox="1"/>
          <p:nvPr/>
        </p:nvSpPr>
        <p:spPr>
          <a:xfrm>
            <a:off x="4240032" y="2975003"/>
            <a:ext cx="1069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DATA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C3B065-216B-192E-1165-4678628DA130}"/>
              </a:ext>
            </a:extLst>
          </p:cNvPr>
          <p:cNvSpPr txBox="1"/>
          <p:nvPr/>
        </p:nvSpPr>
        <p:spPr>
          <a:xfrm>
            <a:off x="6096000" y="2975003"/>
            <a:ext cx="1069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DATA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30E01E9-3407-36CA-247F-ECA4E4EFCE19}"/>
              </a:ext>
            </a:extLst>
          </p:cNvPr>
          <p:cNvSpPr txBox="1"/>
          <p:nvPr/>
        </p:nvSpPr>
        <p:spPr>
          <a:xfrm>
            <a:off x="8338509" y="2975003"/>
            <a:ext cx="1069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6025768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65067-3110-47F8-5091-77738040E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1" y="-1743"/>
            <a:ext cx="10515600" cy="1325563"/>
          </a:xfrm>
        </p:spPr>
        <p:txBody>
          <a:bodyPr/>
          <a:lstStyle/>
          <a:p>
            <a:r>
              <a:rPr lang="en-US" b="1" dirty="0"/>
              <a:t>Output Parameters: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B77A5F-B245-B8F9-A204-1356021046F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36395" y="1323820"/>
            <a:ext cx="9477466" cy="44217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000" dirty="0"/>
              <a:t>A Amp 		– a-wave amplitude</a:t>
            </a:r>
          </a:p>
          <a:p>
            <a:pPr marL="0" indent="0">
              <a:buNone/>
            </a:pPr>
            <a:r>
              <a:rPr lang="en-US" sz="2000" dirty="0"/>
              <a:t>A IT 		– a-wave implicit time</a:t>
            </a:r>
          </a:p>
          <a:p>
            <a:pPr marL="0" indent="0">
              <a:buNone/>
            </a:pPr>
            <a:r>
              <a:rPr lang="en-US" sz="2000" dirty="0"/>
              <a:t>B Amp 		– b-wave amplitude</a:t>
            </a:r>
          </a:p>
          <a:p>
            <a:pPr marL="0" indent="0">
              <a:buNone/>
            </a:pPr>
            <a:r>
              <a:rPr lang="en-US" sz="2000" dirty="0"/>
              <a:t>B IT 		– b-wave implicit time</a:t>
            </a:r>
          </a:p>
          <a:p>
            <a:pPr marL="0" indent="0">
              <a:buNone/>
            </a:pPr>
            <a:r>
              <a:rPr lang="en-US" sz="2000" dirty="0"/>
              <a:t>OP1 IT 		– oscillatory potential 1 implicit time</a:t>
            </a:r>
          </a:p>
          <a:p>
            <a:pPr marL="0" indent="0">
              <a:buNone/>
            </a:pPr>
            <a:r>
              <a:rPr lang="en-US" sz="2000" dirty="0"/>
              <a:t>OP1 Amp	– oscillatory potential 1 amplitude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OP information is repeated for OP 1 -5 </a:t>
            </a:r>
          </a:p>
          <a:p>
            <a:pPr marL="0" indent="0">
              <a:buNone/>
            </a:pPr>
            <a:r>
              <a:rPr lang="en-US" sz="2000" dirty="0" err="1"/>
              <a:t>pSTR</a:t>
            </a:r>
            <a:r>
              <a:rPr lang="en-US" sz="2000" dirty="0"/>
              <a:t> Amp 	– positive scotopic threshold (STR) amplitude (also c-wave)</a:t>
            </a:r>
          </a:p>
          <a:p>
            <a:pPr marL="0" indent="0">
              <a:buNone/>
            </a:pPr>
            <a:r>
              <a:rPr lang="en-US" sz="2000" dirty="0" err="1"/>
              <a:t>pSTR</a:t>
            </a:r>
            <a:r>
              <a:rPr lang="en-US" sz="2000" dirty="0"/>
              <a:t> IT 		– positive STR implicit time (also c-wave)</a:t>
            </a:r>
          </a:p>
          <a:p>
            <a:pPr marL="0" indent="0">
              <a:buNone/>
            </a:pPr>
            <a:r>
              <a:rPr lang="en-US" sz="2000" dirty="0" err="1"/>
              <a:t>nSTR</a:t>
            </a:r>
            <a:r>
              <a:rPr lang="en-US" sz="2000" dirty="0"/>
              <a:t> Amp 	– negative STR amplitude (also negative photopic threshold response)</a:t>
            </a:r>
          </a:p>
          <a:p>
            <a:pPr marL="0" indent="0">
              <a:buNone/>
            </a:pPr>
            <a:r>
              <a:rPr lang="en-US" sz="2000" dirty="0" err="1"/>
              <a:t>nSTR</a:t>
            </a:r>
            <a:r>
              <a:rPr lang="en-US" sz="2000" dirty="0"/>
              <a:t> IT 		– negative STR implicit time (also negative photopic threshold response)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523A5E-E3D8-E684-34DA-EDCF578836F7}"/>
              </a:ext>
            </a:extLst>
          </p:cNvPr>
          <p:cNvSpPr txBox="1"/>
          <p:nvPr/>
        </p:nvSpPr>
        <p:spPr>
          <a:xfrm>
            <a:off x="78398" y="5982650"/>
            <a:ext cx="8802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Note: all exported amplitudes are in </a:t>
            </a:r>
            <a:r>
              <a:rPr lang="en-US" b="1" dirty="0" err="1"/>
              <a:t>microV</a:t>
            </a:r>
            <a:r>
              <a:rPr lang="en-US" b="1" dirty="0"/>
              <a:t> (including </a:t>
            </a:r>
            <a:r>
              <a:rPr lang="en-US" b="1" dirty="0" err="1"/>
              <a:t>Celeris</a:t>
            </a:r>
            <a:r>
              <a:rPr lang="en-US" b="1" dirty="0"/>
              <a:t>) and implicit times are in </a:t>
            </a:r>
            <a:r>
              <a:rPr lang="en-US" b="1" dirty="0" err="1"/>
              <a:t>ms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614928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A8C74-47B5-D486-71F0-E6030EAAF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ERG Waveform File Formats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8E445-612A-CFFD-FC32-AF5FC04BC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" y="1343818"/>
            <a:ext cx="10515600" cy="4351338"/>
          </a:xfrm>
        </p:spPr>
        <p:txBody>
          <a:bodyPr/>
          <a:lstStyle/>
          <a:p>
            <a:r>
              <a:rPr lang="en-US" b="1" dirty="0"/>
              <a:t>Generic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Excel </a:t>
            </a:r>
          </a:p>
          <a:p>
            <a:r>
              <a:rPr lang="en-US" b="1" dirty="0"/>
              <a:t>LKC</a:t>
            </a:r>
          </a:p>
          <a:p>
            <a:pPr lvl="1"/>
            <a:r>
              <a:rPr lang="en-US" dirty="0"/>
              <a:t>Bigshot</a:t>
            </a:r>
          </a:p>
          <a:p>
            <a:pPr lvl="1"/>
            <a:r>
              <a:rPr lang="en-US" dirty="0"/>
              <a:t>Sunburst</a:t>
            </a:r>
          </a:p>
          <a:p>
            <a:pPr lvl="1"/>
            <a:r>
              <a:rPr lang="en-US" dirty="0" err="1"/>
              <a:t>RetEval</a:t>
            </a:r>
            <a:endParaRPr lang="en-US" dirty="0"/>
          </a:p>
          <a:p>
            <a:r>
              <a:rPr lang="en-US" b="1" dirty="0" err="1"/>
              <a:t>Diagnosys</a:t>
            </a:r>
            <a:endParaRPr lang="en-US" b="1" dirty="0"/>
          </a:p>
          <a:p>
            <a:pPr lvl="1"/>
            <a:r>
              <a:rPr lang="en-US" dirty="0" err="1"/>
              <a:t>Celeris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189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FB639-4520-FB49-740C-C62DC48EC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692"/>
            <a:ext cx="10515600" cy="1325563"/>
          </a:xfrm>
        </p:spPr>
        <p:txBody>
          <a:bodyPr/>
          <a:lstStyle/>
          <a:p>
            <a:r>
              <a:rPr lang="en-US" dirty="0"/>
              <a:t>General Data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3AB8F-2E99-1476-F080-0DEF5B5D6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7722"/>
            <a:ext cx="10515600" cy="3114366"/>
          </a:xfrm>
        </p:spPr>
        <p:txBody>
          <a:bodyPr/>
          <a:lstStyle/>
          <a:p>
            <a:r>
              <a:rPr lang="en-US" dirty="0"/>
              <a:t>Dark Adapted Steps are First</a:t>
            </a:r>
          </a:p>
          <a:p>
            <a:r>
              <a:rPr lang="en-US" dirty="0"/>
              <a:t>Dark Adapted Steps are Referred to as Scotopic (Sc)</a:t>
            </a:r>
          </a:p>
          <a:p>
            <a:r>
              <a:rPr lang="en-US" dirty="0"/>
              <a:t>Light Adapted Steps are Referred to as Photopic (Ph)</a:t>
            </a:r>
          </a:p>
          <a:p>
            <a:r>
              <a:rPr lang="en-US" dirty="0"/>
              <a:t>Flicker</a:t>
            </a:r>
          </a:p>
          <a:p>
            <a:pPr lvl="1"/>
            <a:r>
              <a:rPr lang="en-US" dirty="0"/>
              <a:t>Flicker is the last step</a:t>
            </a:r>
          </a:p>
          <a:p>
            <a:pPr lvl="1"/>
            <a:r>
              <a:rPr lang="en-US" dirty="0"/>
              <a:t>Only a single Flicker Step per eye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28D4705-B6F4-813B-7B92-A096C7499B17}"/>
              </a:ext>
            </a:extLst>
          </p:cNvPr>
          <p:cNvSpPr txBox="1">
            <a:spLocks/>
          </p:cNvSpPr>
          <p:nvPr/>
        </p:nvSpPr>
        <p:spPr>
          <a:xfrm>
            <a:off x="566854" y="1706098"/>
            <a:ext cx="10515600" cy="31143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Note: This does not apply if you are Ignoring Flash Information or Estimating Step Type (akin to Examples 4 and 5)</a:t>
            </a:r>
          </a:p>
        </p:txBody>
      </p:sp>
    </p:spTree>
    <p:extLst>
      <p:ext uri="{BB962C8B-B14F-4D97-AF65-F5344CB8AC3E}">
        <p14:creationId xmlns:p14="http://schemas.microsoft.com/office/powerpoint/2010/main" val="30819081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FC96E-CF1C-BD30-23F4-C75A4C02B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CHECK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4019D-046F-1AD1-46AD-971C3AA2B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ERGAssist</a:t>
            </a:r>
            <a:r>
              <a:rPr lang="en-US" dirty="0"/>
              <a:t> helps in quickly analyzing ERG data, but it is </a:t>
            </a:r>
            <a:r>
              <a:rPr lang="en-US" sz="3600" b="1" dirty="0"/>
              <a:t>STRONGLY </a:t>
            </a:r>
            <a:r>
              <a:rPr lang="en-US" dirty="0"/>
              <a:t>encouraged that all waveforms are quickly examine each waveform to ensure markers are accurate and align with your laboratories practices in marking waveforms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there is a bug or desired change. Please communicate with the Corresponding Author of “</a:t>
            </a:r>
            <a:r>
              <a:rPr lang="en-US" i="1" dirty="0"/>
              <a:t>Development of An Automated Electroretinography Analysis Approach</a:t>
            </a:r>
            <a:r>
              <a:rPr lang="en-US" dirty="0"/>
              <a:t>” Andrew Feola, Ph.D. @ </a:t>
            </a:r>
            <a:r>
              <a:rPr lang="en-US" u="sng" dirty="0">
                <a:solidFill>
                  <a:srgbClr val="0563C1"/>
                </a:solidFill>
                <a:effectLst/>
                <a:ea typeface="SimSun" panose="02010600030101010101" pitchFamily="2" charset="-122"/>
                <a:hlinkClick r:id="rId2"/>
              </a:rPr>
              <a:t>andrew.feola@emory.edu</a:t>
            </a:r>
            <a:r>
              <a:rPr lang="en-US" u="sng" dirty="0">
                <a:solidFill>
                  <a:srgbClr val="0563C1"/>
                </a:solidFill>
                <a:effectLst/>
                <a:ea typeface="SimSun" panose="02010600030101010101" pitchFamily="2" charset="-122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226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8B440-9615-6E88-627D-0A14066DDC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GUI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739FBA-BDB4-65CE-F1D6-7B750D2F65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11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BD1F-C631-FE46-603D-1DC012D90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General Information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283463-4D00-5EF6-6391-0EC8D45D2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– units </a:t>
            </a:r>
            <a:r>
              <a:rPr lang="en-US" dirty="0" err="1"/>
              <a:t>ms</a:t>
            </a:r>
            <a:endParaRPr lang="en-US" dirty="0"/>
          </a:p>
          <a:p>
            <a:r>
              <a:rPr lang="en-US" dirty="0"/>
              <a:t>Voltage – microvolts (except </a:t>
            </a:r>
            <a:r>
              <a:rPr lang="en-US" dirty="0" err="1"/>
              <a:t>Celeris</a:t>
            </a:r>
            <a:r>
              <a:rPr lang="en-US" dirty="0"/>
              <a:t> where voltage is nanovolts [</a:t>
            </a:r>
            <a:r>
              <a:rPr lang="en-US" dirty="0" err="1"/>
              <a:t>nV</a:t>
            </a:r>
            <a:r>
              <a:rPr lang="en-US" dirty="0"/>
              <a:t>])</a:t>
            </a:r>
          </a:p>
          <a:p>
            <a:r>
              <a:rPr lang="en-US" dirty="0"/>
              <a:t>Flash Stimuli – log cd*s/m</a:t>
            </a:r>
            <a:r>
              <a:rPr lang="en-US" baseline="30000" dirty="0"/>
              <a:t>2 </a:t>
            </a:r>
            <a:r>
              <a:rPr lang="en-US" dirty="0"/>
              <a:t>(except </a:t>
            </a:r>
            <a:r>
              <a:rPr lang="en-US" dirty="0" err="1"/>
              <a:t>RetEval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Users can load </a:t>
            </a:r>
            <a:r>
              <a:rPr lang="en-US" b="1" dirty="0"/>
              <a:t>multiple files </a:t>
            </a:r>
            <a:r>
              <a:rPr lang="en-US" dirty="0"/>
              <a:t>that have the </a:t>
            </a:r>
            <a:r>
              <a:rPr lang="en-US" b="1" dirty="0"/>
              <a:t>same format and steps </a:t>
            </a:r>
            <a:r>
              <a:rPr lang="en-US" dirty="0"/>
              <a:t>at the same time</a:t>
            </a:r>
          </a:p>
          <a:p>
            <a:r>
              <a:rPr lang="en-US" dirty="0"/>
              <a:t>For Toggle Buttons: </a:t>
            </a:r>
            <a:r>
              <a:rPr lang="en-US" b="1" dirty="0">
                <a:solidFill>
                  <a:srgbClr val="FFC000"/>
                </a:solidFill>
              </a:rPr>
              <a:t>Orange </a:t>
            </a:r>
            <a:r>
              <a:rPr lang="en-US" dirty="0"/>
              <a:t>highlighted = ON</a:t>
            </a:r>
          </a:p>
        </p:txBody>
      </p:sp>
    </p:spTree>
    <p:extLst>
      <p:ext uri="{BB962C8B-B14F-4D97-AF65-F5344CB8AC3E}">
        <p14:creationId xmlns:p14="http://schemas.microsoft.com/office/powerpoint/2010/main" val="193884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3BAD2-F2DC-9CE4-E7A0-987DCDE7D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19"/>
            <a:ext cx="10515600" cy="1325563"/>
          </a:xfrm>
        </p:spPr>
        <p:txBody>
          <a:bodyPr/>
          <a:lstStyle/>
          <a:p>
            <a:r>
              <a:rPr lang="en-US" dirty="0" err="1"/>
              <a:t>ERGAssist</a:t>
            </a:r>
            <a:r>
              <a:rPr lang="en-US" dirty="0"/>
              <a:t>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FCA90-D01D-9A88-7C9D-58C35662B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9963C0-85A8-0891-19A9-E2F8485AF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24" y="1113423"/>
            <a:ext cx="10515600" cy="571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407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FC67-0320-4B26-1226-BD3DC514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ERG Assist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AAFA6-5F64-BBA8-C1FE-253B1E978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311" y="1400572"/>
            <a:ext cx="663138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Load Waveforms</a:t>
            </a:r>
          </a:p>
          <a:p>
            <a:pPr lvl="1"/>
            <a:r>
              <a:rPr lang="en-US" dirty="0"/>
              <a:t>Allows users to upload waveforms</a:t>
            </a:r>
          </a:p>
          <a:p>
            <a:r>
              <a:rPr lang="en-US" b="1" dirty="0"/>
              <a:t>Analyze ERG</a:t>
            </a:r>
          </a:p>
          <a:p>
            <a:pPr lvl="1"/>
            <a:r>
              <a:rPr lang="en-US" dirty="0"/>
              <a:t>Analyzes ERGs</a:t>
            </a:r>
          </a:p>
          <a:p>
            <a:r>
              <a:rPr lang="en-US" b="1" dirty="0"/>
              <a:t>Continue Session</a:t>
            </a:r>
          </a:p>
          <a:p>
            <a:pPr lvl="1"/>
            <a:r>
              <a:rPr lang="en-US" dirty="0"/>
              <a:t>Allows users to load an exported session (from ‘Save Session’) or Automatically exported on export</a:t>
            </a:r>
          </a:p>
          <a:p>
            <a:pPr lvl="1"/>
            <a:r>
              <a:rPr lang="en-US" dirty="0"/>
              <a:t>File type is ‘.mat’</a:t>
            </a:r>
          </a:p>
          <a:p>
            <a:r>
              <a:rPr lang="en-US" b="1" dirty="0"/>
              <a:t>Export Results</a:t>
            </a:r>
          </a:p>
          <a:p>
            <a:pPr lvl="1"/>
            <a:r>
              <a:rPr lang="en-US" dirty="0"/>
              <a:t>Exports marked ERG data into Excel</a:t>
            </a:r>
          </a:p>
          <a:p>
            <a:pPr lvl="1"/>
            <a:r>
              <a:rPr lang="en-US" dirty="0"/>
              <a:t>Also Exports session if ‘Auto Save’ is highlighted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D3299-352E-A5AD-F199-C014FBE91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9778" y="165315"/>
            <a:ext cx="4770911" cy="417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716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FC67-0320-4B26-1226-BD3DC514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Protocol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AAFA6-5F64-BBA8-C1FE-253B1E978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682" y="1578702"/>
            <a:ext cx="11310258" cy="5457428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Scotopic Steps</a:t>
            </a:r>
          </a:p>
          <a:p>
            <a:pPr lvl="1"/>
            <a:r>
              <a:rPr lang="en-US" dirty="0"/>
              <a:t>Allows users to input number of dark-adapted steps (called scotopic here)</a:t>
            </a:r>
          </a:p>
          <a:p>
            <a:r>
              <a:rPr lang="en-US" b="1" dirty="0"/>
              <a:t>Photopic </a:t>
            </a:r>
            <a:r>
              <a:rPr lang="en-US" b="1" dirty="0" err="1"/>
              <a:t>Steos</a:t>
            </a:r>
            <a:endParaRPr lang="en-US" b="1" dirty="0"/>
          </a:p>
          <a:p>
            <a:pPr lvl="1"/>
            <a:r>
              <a:rPr lang="en-US" dirty="0"/>
              <a:t>Allows users to input number of light-adapted steps (called photopic here)</a:t>
            </a:r>
          </a:p>
          <a:p>
            <a:r>
              <a:rPr lang="en-US" b="1" dirty="0"/>
              <a:t>Flicker</a:t>
            </a:r>
          </a:p>
          <a:p>
            <a:pPr lvl="1"/>
            <a:r>
              <a:rPr lang="en-US" dirty="0"/>
              <a:t>Toggle ON / OFF if there was a Flicker step</a:t>
            </a:r>
          </a:p>
          <a:p>
            <a:r>
              <a:rPr lang="en-US" b="1" dirty="0"/>
              <a:t>Update Steps</a:t>
            </a:r>
          </a:p>
          <a:p>
            <a:pPr lvl="1"/>
            <a:r>
              <a:rPr lang="en-US" dirty="0"/>
              <a:t>Updates Table to reflect steps </a:t>
            </a:r>
          </a:p>
          <a:p>
            <a:r>
              <a:rPr lang="en-US" b="1" dirty="0"/>
              <a:t>Load Flash Int</a:t>
            </a:r>
          </a:p>
          <a:p>
            <a:pPr lvl="1"/>
            <a:r>
              <a:rPr lang="en-US" dirty="0"/>
              <a:t>Allows user to upload flash information (Examples 2 and 3)</a:t>
            </a:r>
          </a:p>
          <a:p>
            <a:r>
              <a:rPr lang="en-US" b="1" dirty="0"/>
              <a:t>Load Time Data </a:t>
            </a:r>
          </a:p>
          <a:p>
            <a:pPr lvl="1"/>
            <a:r>
              <a:rPr lang="en-US" dirty="0"/>
              <a:t>Toggle ON/OFF if Excel data includes time information</a:t>
            </a:r>
            <a:endParaRPr lang="en-US" b="1" dirty="0"/>
          </a:p>
          <a:p>
            <a:r>
              <a:rPr lang="en-US" b="1" dirty="0"/>
              <a:t>Flicker Frequency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Allows user to input flicker sampling frequency (only used if Time data is not included)</a:t>
            </a:r>
          </a:p>
          <a:p>
            <a:r>
              <a:rPr lang="en-US" b="1" dirty="0" err="1"/>
              <a:t>Preflash</a:t>
            </a:r>
            <a:r>
              <a:rPr lang="en-US" b="1" dirty="0"/>
              <a:t> Stimulus</a:t>
            </a:r>
          </a:p>
          <a:p>
            <a:pPr lvl="1"/>
            <a:r>
              <a:rPr lang="en-US" dirty="0"/>
              <a:t>Time prior to the flash stimuli (only used if time data is not included)</a:t>
            </a:r>
          </a:p>
          <a:p>
            <a:r>
              <a:rPr lang="en-US" b="1" dirty="0"/>
              <a:t>ERG System</a:t>
            </a:r>
          </a:p>
          <a:p>
            <a:pPr lvl="1"/>
            <a:r>
              <a:rPr lang="en-US" dirty="0"/>
              <a:t>Toggle between how the data was collected/exported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316EB7-5C1D-2E37-28A0-9EE8C83BD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232" y="104641"/>
            <a:ext cx="7025768" cy="168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938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FC67-0320-4B26-1226-BD3DC514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Processing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AAFA6-5F64-BBA8-C1FE-253B1E978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79" y="1056188"/>
            <a:ext cx="6783410" cy="5457428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Species</a:t>
            </a:r>
          </a:p>
          <a:p>
            <a:pPr lvl="1"/>
            <a:r>
              <a:rPr lang="en-US" dirty="0"/>
              <a:t>Allows users to adjust between rat/mouse/human inputs</a:t>
            </a:r>
          </a:p>
          <a:p>
            <a:r>
              <a:rPr lang="en-US" b="1" dirty="0"/>
              <a:t>Sampling Freq</a:t>
            </a:r>
          </a:p>
          <a:p>
            <a:pPr lvl="1"/>
            <a:r>
              <a:rPr lang="en-US" dirty="0"/>
              <a:t>Allows users to input sampling frequency to generate time data (only used if Time data is not included)</a:t>
            </a:r>
          </a:p>
          <a:p>
            <a:r>
              <a:rPr lang="en-US" b="1" dirty="0" err="1"/>
              <a:t>OPFilter</a:t>
            </a:r>
            <a:r>
              <a:rPr lang="en-US" b="1" dirty="0"/>
              <a:t> Type</a:t>
            </a:r>
          </a:p>
          <a:p>
            <a:pPr lvl="1"/>
            <a:r>
              <a:rPr lang="en-US" dirty="0"/>
              <a:t>Allows user to toggle between Butterworth and FIR Digital Filter</a:t>
            </a:r>
          </a:p>
          <a:p>
            <a:r>
              <a:rPr lang="en-US" b="1" dirty="0"/>
              <a:t>OP Filter Order </a:t>
            </a:r>
          </a:p>
          <a:p>
            <a:pPr lvl="1"/>
            <a:r>
              <a:rPr lang="en-US" dirty="0"/>
              <a:t>Allows user to adjust the order of the Butterworth filter</a:t>
            </a:r>
          </a:p>
          <a:p>
            <a:r>
              <a:rPr lang="en-US" b="1" dirty="0"/>
              <a:t>Low Pass</a:t>
            </a:r>
          </a:p>
          <a:p>
            <a:pPr lvl="1"/>
            <a:r>
              <a:rPr lang="en-US" dirty="0"/>
              <a:t>Allows user to adjust the low pass filter frequency (Hz)</a:t>
            </a:r>
          </a:p>
          <a:p>
            <a:pPr lvl="1"/>
            <a:r>
              <a:rPr lang="en-US" dirty="0"/>
              <a:t>Used in low-pass and bandpass filter (OP)</a:t>
            </a:r>
          </a:p>
          <a:p>
            <a:r>
              <a:rPr lang="en-US" b="1" dirty="0"/>
              <a:t>High Pass</a:t>
            </a:r>
          </a:p>
          <a:p>
            <a:pPr lvl="1"/>
            <a:r>
              <a:rPr lang="en-US" dirty="0"/>
              <a:t>Allows user to adjust the high pass filter frequency (Hz)</a:t>
            </a:r>
          </a:p>
          <a:p>
            <a:pPr lvl="1"/>
            <a:r>
              <a:rPr lang="en-US" dirty="0"/>
              <a:t>Used in bandpass filter (OP)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FE466A-0E7C-68AE-08F5-5863D70F1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4092" y="56720"/>
            <a:ext cx="4857750" cy="27908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ABF84F-6C05-419B-4847-78680715164A}"/>
              </a:ext>
            </a:extLst>
          </p:cNvPr>
          <p:cNvSpPr txBox="1"/>
          <p:nvPr/>
        </p:nvSpPr>
        <p:spPr>
          <a:xfrm>
            <a:off x="-380011" y="6396335"/>
            <a:ext cx="91202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400" b="1" dirty="0"/>
              <a:t>Note: </a:t>
            </a:r>
            <a:r>
              <a:rPr lang="en-US" sz="2400" dirty="0"/>
              <a:t>Data will need to be reanalyzed to see changes in filters</a:t>
            </a:r>
          </a:p>
        </p:txBody>
      </p:sp>
    </p:spTree>
    <p:extLst>
      <p:ext uri="{BB962C8B-B14F-4D97-AF65-F5344CB8AC3E}">
        <p14:creationId xmlns:p14="http://schemas.microsoft.com/office/powerpoint/2010/main" val="982085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1793</Words>
  <Application>Microsoft Office PowerPoint</Application>
  <PresentationFormat>Widescreen</PresentationFormat>
  <Paragraphs>272</Paragraphs>
  <Slides>38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ERGAssist User Guide</vt:lpstr>
      <vt:lpstr>Index </vt:lpstr>
      <vt:lpstr>Installation</vt:lpstr>
      <vt:lpstr>GUI Overview</vt:lpstr>
      <vt:lpstr>General Information</vt:lpstr>
      <vt:lpstr>ERGAssist Layout</vt:lpstr>
      <vt:lpstr>ERG Assist</vt:lpstr>
      <vt:lpstr>Protocol Information</vt:lpstr>
      <vt:lpstr>Processing Options</vt:lpstr>
      <vt:lpstr>Processing Options</vt:lpstr>
      <vt:lpstr>Edit PII &amp; PIII Marks</vt:lpstr>
      <vt:lpstr>Adjust STR &amp; PhT Marks</vt:lpstr>
      <vt:lpstr>Edit OP Marks</vt:lpstr>
      <vt:lpstr>Display Options</vt:lpstr>
      <vt:lpstr>Figure Window</vt:lpstr>
      <vt:lpstr>Blind Waveforms</vt:lpstr>
      <vt:lpstr>Misc. Items</vt:lpstr>
      <vt:lpstr>Example 1 Loading From Excel</vt:lpstr>
      <vt:lpstr>Key Information For Example 1</vt:lpstr>
      <vt:lpstr>PowerPoint Presentation</vt:lpstr>
      <vt:lpstr>Example 2 Loading From Excel</vt:lpstr>
      <vt:lpstr>Key Information For Example 2</vt:lpstr>
      <vt:lpstr>PowerPoint Presentation</vt:lpstr>
      <vt:lpstr>Example 3 Loading From Excel</vt:lpstr>
      <vt:lpstr>Key Information For Example 3</vt:lpstr>
      <vt:lpstr>PowerPoint Presentation</vt:lpstr>
      <vt:lpstr>Example 4 Loading From LKC Device</vt:lpstr>
      <vt:lpstr>Key Information For Example 4</vt:lpstr>
      <vt:lpstr>PowerPoint Presentation</vt:lpstr>
      <vt:lpstr>Example 5 Loading From Celeris</vt:lpstr>
      <vt:lpstr>Key Information For Example 4</vt:lpstr>
      <vt:lpstr>PowerPoint Presentation</vt:lpstr>
      <vt:lpstr>Output Format</vt:lpstr>
      <vt:lpstr>Excel Output</vt:lpstr>
      <vt:lpstr>Output Parameters: </vt:lpstr>
      <vt:lpstr>ERG Waveform File Formats</vt:lpstr>
      <vt:lpstr>General Data Organization</vt:lpstr>
      <vt:lpstr>CHECK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ERGAssist User Guide</dc:title>
  <dc:creator>Feola, Andrew</dc:creator>
  <cp:lastModifiedBy>Feola, Andrew</cp:lastModifiedBy>
  <cp:revision>45</cp:revision>
  <dcterms:created xsi:type="dcterms:W3CDTF">2023-10-12T00:14:24Z</dcterms:created>
  <dcterms:modified xsi:type="dcterms:W3CDTF">2023-10-18T16:43:56Z</dcterms:modified>
</cp:coreProperties>
</file>

<file path=docProps/thumbnail.jpeg>
</file>